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506804b1c434b12" /><Relationship Type="http://schemas.openxmlformats.org/officeDocument/2006/relationships/extended-properties" Target="/docProps/app.xml" Id="Rf9fb942ac47c4c54" /><Relationship Type="http://schemas.openxmlformats.org/officeDocument/2006/relationships/officeDocument" Target="/ppt/presentation.xml" Id="Red6c97e4b050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5070fbd464f36"/>
  </p:sldMasterIdLst>
  <p:notesMasterIdLst>
    <p:notesMasterId xmlns:r="http://schemas.openxmlformats.org/officeDocument/2006/relationships" r:id="R755854cc86814bc3"/>
  </p:notesMasterIdLst>
  <p:sldIdLst>
    <p:sldId xmlns:r="http://schemas.openxmlformats.org/officeDocument/2006/relationships" id="256" r:id="R3012c153623d48e2"/>
    <p:sldId xmlns:r="http://schemas.openxmlformats.org/officeDocument/2006/relationships" id="257" r:id="R4c39f5a5258d474f"/>
    <p:sldId xmlns:r="http://schemas.openxmlformats.org/officeDocument/2006/relationships" id="258" r:id="Rb4b42afa0cf14eb0"/>
    <p:sldId xmlns:r="http://schemas.openxmlformats.org/officeDocument/2006/relationships" id="259" r:id="R5c8943322eb44182"/>
    <p:sldId xmlns:r="http://schemas.openxmlformats.org/officeDocument/2006/relationships" id="260" r:id="Rfd18aeb1364044b2"/>
    <p:sldId xmlns:r="http://schemas.openxmlformats.org/officeDocument/2006/relationships" id="261" r:id="R208dd6116f29435e"/>
    <p:sldId xmlns:r="http://schemas.openxmlformats.org/officeDocument/2006/relationships" id="262" r:id="R8216a2f49eff4c45"/>
    <p:sldId xmlns:r="http://schemas.openxmlformats.org/officeDocument/2006/relationships" id="263" r:id="Ref9567b487f24b61"/>
    <p:sldId xmlns:r="http://schemas.openxmlformats.org/officeDocument/2006/relationships" id="264" r:id="R30c9794fcd80463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8210ef2d0454239" /><Relationship Type="http://schemas.openxmlformats.org/officeDocument/2006/relationships/slideMaster" Target="/ppt/slideMasters/slideMaster1.xml" Id="Rf525070fbd464f36" /><Relationship Type="http://schemas.openxmlformats.org/officeDocument/2006/relationships/notesMaster" Target="/ppt/notesMasters/notesMaster1.xml" Id="R755854cc86814bc3" /><Relationship Type="http://schemas.openxmlformats.org/officeDocument/2006/relationships/presProps" Target="/ppt/presProps.xml" Id="Rb0d41af94f7a49b2" /><Relationship Type="http://schemas.openxmlformats.org/officeDocument/2006/relationships/tableStyles" Target="/ppt/tableStyles.xml" Id="R6570eb80377343ed" /><Relationship Type="http://schemas.openxmlformats.org/officeDocument/2006/relationships/slide" Target="/ppt/slides/slide1.xml" Id="R3012c153623d48e2" /><Relationship Type="http://schemas.openxmlformats.org/officeDocument/2006/relationships/slide" Target="/ppt/slides/slide2.xml" Id="R4c39f5a5258d474f" /><Relationship Type="http://schemas.openxmlformats.org/officeDocument/2006/relationships/slide" Target="/ppt/slides/slide3.xml" Id="Rb4b42afa0cf14eb0" /><Relationship Type="http://schemas.openxmlformats.org/officeDocument/2006/relationships/slide" Target="/ppt/slides/slide4.xml" Id="R5c8943322eb44182" /><Relationship Type="http://schemas.openxmlformats.org/officeDocument/2006/relationships/slide" Target="/ppt/slides/slide5.xml" Id="Rfd18aeb1364044b2" /><Relationship Type="http://schemas.openxmlformats.org/officeDocument/2006/relationships/slide" Target="/ppt/slides/slide6.xml" Id="R208dd6116f29435e" /><Relationship Type="http://schemas.openxmlformats.org/officeDocument/2006/relationships/slide" Target="/ppt/slides/slide7.xml" Id="R8216a2f49eff4c45" /><Relationship Type="http://schemas.openxmlformats.org/officeDocument/2006/relationships/slide" Target="/ppt/slides/slide8.xml" Id="Ref9567b487f24b61" /><Relationship Type="http://schemas.openxmlformats.org/officeDocument/2006/relationships/slide" Target="/ppt/slides/slide9.xml" Id="R30c9794fcd80463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087078522cc425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517c1e19f344982" /><Relationship Type="http://schemas.openxmlformats.org/officeDocument/2006/relationships/notesMaster" Target="/ppt/notesMasters/notesMaster1.xml" Id="Rfe93869776474a5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8d50f91736a4b2e" /><Relationship Type="http://schemas.openxmlformats.org/officeDocument/2006/relationships/notesMaster" Target="/ppt/notesMasters/notesMaster1.xml" Id="Rcdd7607a72414a4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b9ca3773f914394" /><Relationship Type="http://schemas.openxmlformats.org/officeDocument/2006/relationships/notesMaster" Target="/ppt/notesMasters/notesMaster1.xml" Id="Rf550f2b2cb3b4c7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341539a6a7245f6" /><Relationship Type="http://schemas.openxmlformats.org/officeDocument/2006/relationships/notesMaster" Target="/ppt/notesMasters/notesMaster1.xml" Id="R0ca3c61a5e8b464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8a926fff91f453a" /><Relationship Type="http://schemas.openxmlformats.org/officeDocument/2006/relationships/notesMaster" Target="/ppt/notesMasters/notesMaster1.xml" Id="Rf9940e0f04fa438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ff9cff3bc048a4" /><Relationship Type="http://schemas.openxmlformats.org/officeDocument/2006/relationships/notesMaster" Target="/ppt/notesMasters/notesMaster1.xml" Id="R741f99f3d0e4442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ca36f2a0bcb4ca7" /><Relationship Type="http://schemas.openxmlformats.org/officeDocument/2006/relationships/notesMaster" Target="/ppt/notesMasters/notesMaster1.xml" Id="R42cf56bdb2754bf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6154b61c6a54582" /><Relationship Type="http://schemas.openxmlformats.org/officeDocument/2006/relationships/notesMaster" Target="/ppt/notesMasters/notesMaster1.xml" Id="Rb55797c8b26e44c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7f11b93ce47484a" /><Relationship Type="http://schemas.openxmlformats.org/officeDocument/2006/relationships/notesMaster" Target="/ppt/notesMasters/notesMaster1.xml" Id="R8500a84f0dc6464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0ce646f834ef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2d783c8699241e4" /><Relationship Type="http://schemas.openxmlformats.org/officeDocument/2006/relationships/slideLayout" Target="/ppt/slideLayouts/slideLayout1.xml" Id="R3f2bd748200c49b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bd748200c49b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1ce360bc40dc" /><Relationship Type="http://schemas.openxmlformats.org/officeDocument/2006/relationships/image" Target="/ppt/media/image.png" Id="Rd954dbdf7920451b" /><Relationship Type="http://schemas.openxmlformats.org/officeDocument/2006/relationships/notesSlide" Target="/ppt/notesSlides/notesSlide1.xml" Id="R2a5bcc2092e4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ff3f77664a21" /><Relationship Type="http://schemas.openxmlformats.org/officeDocument/2006/relationships/notesSlide" Target="/ppt/notesSlides/notesSlide2.xml" Id="R800614ae8a33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9c2a938f42d4" /><Relationship Type="http://schemas.openxmlformats.org/officeDocument/2006/relationships/notesSlide" Target="/ppt/notesSlides/notesSlide3.xml" Id="R1e5a05bd64c4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1d2e59c524f8c" /><Relationship Type="http://schemas.openxmlformats.org/officeDocument/2006/relationships/notesSlide" Target="/ppt/notesSlides/notesSlide4.xml" Id="Rcd1ac7d32de9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98898b3e74863" /><Relationship Type="http://schemas.openxmlformats.org/officeDocument/2006/relationships/image" Target="/ppt/media/image2.png" Id="Rb041f01320f14aa5" /><Relationship Type="http://schemas.openxmlformats.org/officeDocument/2006/relationships/notesSlide" Target="/ppt/notesSlides/notesSlide5.xml" Id="Rd60aa03c4ea0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4d1d9d064d2c" /><Relationship Type="http://schemas.openxmlformats.org/officeDocument/2006/relationships/notesSlide" Target="/ppt/notesSlides/notesSlide6.xml" Id="R3c6aa8722add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33a1d836647d8" /><Relationship Type="http://schemas.openxmlformats.org/officeDocument/2006/relationships/notesSlide" Target="/ppt/notesSlides/notesSlide7.xml" Id="Re119944e4c4d487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6cba36d749e7" /><Relationship Type="http://schemas.openxmlformats.org/officeDocument/2006/relationships/notesSlide" Target="/ppt/notesSlides/notesSlide8.xml" Id="R9a93384e7e2d438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6d42f09a149aa" /><Relationship Type="http://schemas.openxmlformats.org/officeDocument/2006/relationships/notesSlide" Target="/ppt/notesSlides/notesSlide9.xml" Id="R980d225fc45544a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4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54dbdf7920451b"/>
          <a:srcRect xmlns:a="http://schemas.openxmlformats.org/drawingml/2006/main" l="0" t="14077" r="0" b="1407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19900" y="0"/>
            <a:ext cx="53721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74272B-6355-42E5-9DD7-5150B8898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429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4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7F2074-D1EC-4DD3-A369-86545040F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0"/>
            <a:ext cx="1714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42F">
              <a:alpha val="7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45C9A8-9058-4F5E-8425-9B66299FD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55D702-D231-4C2F-9027-09C7C45A7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JULIANO MIYAKE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1A0373-871F-4B11-B392-1145A25A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C9D1DE"/>
                </a:solidFill>
              </a:defRPr>
            </a:pPr>
            <a:r>
              <a:rPr sz="675" b="1" i="0">
                <a:solidFill>
                  <a:srgbClr val="C9D1DE"/>
                </a:solidFill>
              </a:rPr>
              <a:t>GESTÃO · ESTRATÉGIA · RESULTADOS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072C2A-9B42-4A8C-8F52-0036FBCC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3714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0B65B"/>
                </a:solidFill>
              </a:defRPr>
            </a:pPr>
            <a:r>
              <a:rPr sz="900" b="1" i="0">
                <a:solidFill>
                  <a:srgbClr val="E0B65B"/>
                </a:solidFill>
              </a:rPr>
              <a:t>PORTFÓLIO INSTITUCIONAL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284C51-7908-475F-8811-C89B7269E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619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FFFFFF"/>
                </a:solidFill>
              </a:defRPr>
            </a:pPr>
            <a:r>
              <a:rPr sz="3225" b="1" i="0">
                <a:solidFill>
                  <a:srgbClr val="FFFFFF"/>
                </a:solidFill>
              </a:rPr>
              <a:t>Experiência que organiza.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DBC625-436C-4335-85DB-E8652C729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619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0" i="1">
                <a:solidFill>
                  <a:srgbClr val="E0B65B"/>
                </a:solidFill>
              </a:defRPr>
            </a:pPr>
            <a:r>
              <a:rPr sz="3225" b="0" i="1">
                <a:solidFill>
                  <a:srgbClr val="E0B65B"/>
                </a:solidFill>
              </a:rPr>
              <a:t>Estratégia que constrói.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41DE8C-F311-41A2-A8B1-019D7512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542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D6DFEA"/>
                </a:solidFill>
              </a:defRPr>
            </a:pPr>
            <a:r>
              <a:rPr sz="1425" b="0" i="0">
                <a:solidFill>
                  <a:srgbClr val="D6DFEA"/>
                </a:solidFill>
              </a:rPr>
              <a:t>Mais de duas décadas conectando engenharia, gestão, criação de negócios, governança e transformação empresarial.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2810F0-CBE5-4499-8E7C-6AC2A4C62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0B65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436D97-3CCB-4E16-A86C-71E0149C6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017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88" b="1" i="0">
                <a:solidFill>
                  <a:srgbClr val="AEBBCD"/>
                </a:solidFill>
              </a:defRPr>
            </a:pPr>
            <a:r>
              <a:rPr sz="788" b="1" i="0">
                <a:solidFill>
                  <a:srgbClr val="AEBBCD"/>
                </a:solidFill>
              </a:rPr>
              <a:t>CONSELHO · GOVERNANÇA · ESTRATÉGIA · EXECUÇÃO</a:t>
            </a:r>
          </a:p>
        </p:txBody>
      </p:sp>
    </p:spTree>
    <p:extLst>
      <p:ext uri="{BB962C8B-B14F-4D97-AF65-F5344CB8AC3E}">
        <p14:creationId xmlns:p14="http://schemas.microsoft.com/office/powerpoint/2010/main" val="68340320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8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E1FBEF-A323-411D-85B8-5AFED7C87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3ED11B-729A-4CD7-9968-FDD6E180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0A1730"/>
                </a:solidFill>
              </a:defRPr>
            </a:pPr>
            <a:r>
              <a:rPr sz="900" b="1" i="0">
                <a:solidFill>
                  <a:srgbClr val="0A1730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240776-267D-49A1-956C-6D198DE8A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68748A"/>
                </a:solidFill>
              </a:defRPr>
            </a:pPr>
            <a:r>
              <a:rPr sz="675" b="1" i="0">
                <a:solidFill>
                  <a:srgbClr val="68748A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183043-6AC9-411A-940A-847DCFBDE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POSICIONAMENTO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D73204-7BC0-4DDB-BFCC-D9643279C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1047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1730"/>
                </a:solidFill>
              </a:defRPr>
            </a:pPr>
            <a:r>
              <a:rPr sz="3000" b="1" i="0">
                <a:solidFill>
                  <a:srgbClr val="0A1730"/>
                </a:solidFill>
              </a:rPr>
              <a:t>Uma trajetória construída dentro da realidade dos negócios.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8614F2-86E0-4F42-88D7-7E96C565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748A"/>
                </a:solidFill>
              </a:defRPr>
            </a:pPr>
            <a:r>
              <a:rPr sz="1350" b="0" i="0">
                <a:solidFill>
                  <a:srgbClr val="68748A"/>
                </a:solidFill>
              </a:rPr>
              <a:t>Da base técnica à direção executiva; da criação de empresas à estruturação de novos ciclos de crescimento.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CE91DE-0F06-455A-B312-69C8F0ACB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6191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0" i="1">
                <a:solidFill>
                  <a:srgbClr val="0A1730"/>
                </a:solidFill>
              </a:defRPr>
            </a:pPr>
            <a:r>
              <a:rPr sz="2100" b="0" i="1">
                <a:solidFill>
                  <a:srgbClr val="0A1730"/>
                </a:solidFill>
              </a:rPr>
              <a:t>Juliano Miyake atua ao lado de empresários, conselhos e lideranças quando decisões críticas exigem visão sistêmica, clareza e capacidade de execução.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C7441C-239A-4402-9DDC-9D73664A1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895600"/>
            <a:ext cx="3981450" cy="302895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0614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7E2042-5E36-47AA-BCC4-4006E0715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200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D4FC49-593E-40E7-8BDB-576A0101D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181350"/>
            <a:ext cx="2714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Visão de dono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40552D-ADFA-4F94-A6AA-114F2C603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505200"/>
            <a:ext cx="2714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BDC9D6"/>
                </a:solidFill>
              </a:defRPr>
            </a:pPr>
            <a:r>
              <a:rPr sz="1125" b="0" i="0">
                <a:solidFill>
                  <a:srgbClr val="BDC9D6"/>
                </a:solidFill>
              </a:rPr>
              <a:t>Decisões com responsabilidade sobre capital, risco e continuidade.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6031D9-673A-41F7-B23B-9F8EA3E29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0005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1E5F6A-1807-4CA0-82FB-FB12F4774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981450"/>
            <a:ext cx="2714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Rigor executivo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76641F-0253-4D37-9632-8C5FE6638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305300"/>
            <a:ext cx="2714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BDC9D6"/>
                </a:solidFill>
              </a:defRPr>
            </a:pPr>
            <a:r>
              <a:rPr sz="1125" b="0" i="0">
                <a:solidFill>
                  <a:srgbClr val="BDC9D6"/>
                </a:solidFill>
              </a:rPr>
              <a:t>Dados, processos, governança e disciplina de acompanhamento.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DD0106-B48B-46B1-AD1C-6A943B4D9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006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719E31-EC8A-4908-9C25-54F731D54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781550"/>
            <a:ext cx="2714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Presença na operação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6B5930-1B65-48A7-8CFA-D6133F397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105400"/>
            <a:ext cx="2714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BDC9D6"/>
                </a:solidFill>
              </a:defRPr>
            </a:pPr>
            <a:r>
              <a:rPr sz="1125" b="0" i="0">
                <a:solidFill>
                  <a:srgbClr val="BDC9D6"/>
                </a:solidFill>
              </a:rPr>
              <a:t>Estratégia traduzida em responsabilidades, prazos e evidências.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46111B-3394-4A0C-8936-089F81C42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499EBE-FF3B-4A0A-BDAB-F1E64103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7620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38" b="1" i="0">
                <a:solidFill>
                  <a:srgbClr val="68748A"/>
                </a:solidFill>
              </a:defRPr>
            </a:pPr>
            <a:r>
              <a:rPr sz="638" b="1" i="0">
                <a:solidFill>
                  <a:srgbClr val="68748A"/>
                </a:solidFill>
              </a:rPr>
              <a:t>JULIANO MIYAKE · PORTFÓLIO INSTITUCIONAL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D21C92-65D9-41CA-95FA-82EEFDB84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24625"/>
            <a:ext cx="457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9932F"/>
                </a:solidFill>
              </a:defRPr>
            </a:pPr>
            <a:r>
              <a:rPr sz="750" b="1" i="0">
                <a:solidFill>
                  <a:srgbClr val="C9932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97546716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1C29034-5934-43B2-AF97-3E635BFDE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C8AD51-1B88-482D-851A-EFE4B1FB1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0A1730"/>
                </a:solidFill>
              </a:defRPr>
            </a:pPr>
            <a:r>
              <a:rPr sz="900" b="1" i="0">
                <a:solidFill>
                  <a:srgbClr val="0A1730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843DEA-0263-4EE3-B8B6-536BEF718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68748A"/>
                </a:solidFill>
              </a:defRPr>
            </a:pPr>
            <a:r>
              <a:rPr sz="675" b="1" i="0">
                <a:solidFill>
                  <a:srgbClr val="68748A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9F37C9-C122-47FC-9F76-3CEE9A446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TRAJETÓRIA EXECUTIVA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6843A9-8D3E-46AD-91EC-843FCEBBB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1047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1730"/>
                </a:solidFill>
              </a:defRPr>
            </a:pPr>
            <a:r>
              <a:rPr sz="3000" b="1" i="0">
                <a:solidFill>
                  <a:srgbClr val="0A1730"/>
                </a:solidFill>
              </a:rPr>
              <a:t>Cinco capítulos formaram uma capacidade integrada.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4B343D-8591-43B2-BA04-322EF7DBF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748A"/>
                </a:solidFill>
              </a:defRPr>
            </a:pPr>
            <a:r>
              <a:rPr sz="1350" b="0" i="0">
                <a:solidFill>
                  <a:srgbClr val="68748A"/>
                </a:solidFill>
              </a:rPr>
              <a:t>A base técnica evoluiu para criação de negócios, direção executiva, empreendedorismo e governança.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76246B-871C-4CB4-BD51-1686A9CE5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BASE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472FDC-11D1-4B52-9DA5-2D32DE78B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A1730"/>
                </a:solidFill>
              </a:defRPr>
            </a:pPr>
            <a:r>
              <a:rPr sz="1800" b="1" i="0">
                <a:solidFill>
                  <a:srgbClr val="0A1730"/>
                </a:solidFill>
              </a:rPr>
              <a:t>Engenharia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308062-26AF-4E73-BF90-3DFF7D701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3860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DF18A3-5E02-4BBE-BB5D-D62ED05E8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1885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8748A"/>
                </a:solidFill>
              </a:defRPr>
            </a:pPr>
            <a:r>
              <a:rPr sz="1200" b="0" i="0">
                <a:solidFill>
                  <a:srgbClr val="68748A"/>
                </a:solidFill>
              </a:rPr>
              <a:t>Brasil, Índia e Estados Unidos. Técnica, sistemas e ambiente internacional.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5F8BBD-B240-4826-A291-5F4771C8F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1432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CRIAÇÃO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B04FDF-571C-46B0-B34B-1B5450D5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5433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A1730"/>
                </a:solidFill>
              </a:defRPr>
            </a:pPr>
            <a:r>
              <a:rPr sz="1800" b="1" i="0">
                <a:solidFill>
                  <a:srgbClr val="0A1730"/>
                </a:solidFill>
              </a:rPr>
              <a:t>Network UNO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236CDD-365F-4D02-BAE6-A94296CE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03860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2CCE74-5B56-49D4-8CCF-E8E93489F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305300"/>
            <a:ext cx="1885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8748A"/>
                </a:solidFill>
              </a:defRPr>
            </a:pPr>
            <a:r>
              <a:rPr sz="1200" b="0" i="0">
                <a:solidFill>
                  <a:srgbClr val="68748A"/>
                </a:solidFill>
              </a:rPr>
              <a:t>De R$ 400 mil no primeiro ano a R$ 14 milhões no segundo.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D3C153-BAAA-4F68-B6A2-E2540562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1432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DIREÇÃO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922BA9-3303-448C-8C84-BBD3439F0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5433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A1730"/>
                </a:solidFill>
              </a:defRPr>
            </a:pPr>
            <a:r>
              <a:rPr sz="1800" b="1" i="0">
                <a:solidFill>
                  <a:srgbClr val="0A1730"/>
                </a:solidFill>
              </a:rPr>
              <a:t>CTDI + Glória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2080BC-668D-4A0C-9B9C-4DF1F7AE6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403860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100BC6-4D41-4A56-BE07-BCDEC9EC0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4305300"/>
            <a:ext cx="1885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8748A"/>
                </a:solidFill>
              </a:defRPr>
            </a:pPr>
            <a:r>
              <a:rPr sz="1200" b="0" i="0">
                <a:solidFill>
                  <a:srgbClr val="68748A"/>
                </a:solidFill>
              </a:rPr>
              <a:t>Crescimento, governança, aquisição, finanças e recuperação empresarial.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0B564A-E9AB-4B2E-8EA4-442000BA1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31432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EMPREENDEDOR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7FC180-F246-471E-8A51-BD47D4094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35433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A1730"/>
                </a:solidFill>
              </a:defRPr>
            </a:pPr>
            <a:r>
              <a:rPr sz="1800" b="1" i="0">
                <a:solidFill>
                  <a:srgbClr val="0A1730"/>
                </a:solidFill>
              </a:rPr>
              <a:t>Empreender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C23E0D-83ED-472E-9674-F070A3C6A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03860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34A855-974F-4CF6-88D9-E3BD3A7F8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305300"/>
            <a:ext cx="1885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8748A"/>
                </a:solidFill>
              </a:defRPr>
            </a:pPr>
            <a:r>
              <a:rPr sz="1200" b="0" i="0">
                <a:solidFill>
                  <a:srgbClr val="68748A"/>
                </a:solidFill>
              </a:rPr>
              <a:t>Café com Bolo e Gramado: marca, franquia, hospitalidade e confiança.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CC2CF3-75D4-4B50-B493-EF3E090EB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1432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HOJE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FBA673-E3B8-4EC5-8984-E3B3EF4B5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433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A1730"/>
                </a:solidFill>
              </a:defRPr>
            </a:pPr>
            <a:r>
              <a:rPr sz="1800" b="1" i="0">
                <a:solidFill>
                  <a:srgbClr val="0A1730"/>
                </a:solidFill>
              </a:rPr>
              <a:t>Governança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34F63EF-ABCD-4EDA-820A-FA6FA6C2D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03860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E56741-E761-4108-B975-55048E03C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305300"/>
            <a:ext cx="1885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8748A"/>
                </a:solidFill>
              </a:defRPr>
            </a:pPr>
            <a:r>
              <a:rPr sz="1200" b="0" i="0">
                <a:solidFill>
                  <a:srgbClr val="68748A"/>
                </a:solidFill>
              </a:rPr>
              <a:t>Conselho, estratégia e transformação empresarial.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43B6BB-961B-4091-AF6D-D59AE0393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08204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614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4C6A7AF-81A5-401A-9E35-0E28CA0C7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695950"/>
            <a:ext cx="10210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A experiência não está em cargos isolados — está na capacidade de conectar decisão, estrutura e execução.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80CDB8F-FB21-4188-BFBC-B0AB29F79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3AABB6-2101-4979-9F39-BA1A28F8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7620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38" b="1" i="0">
                <a:solidFill>
                  <a:srgbClr val="68748A"/>
                </a:solidFill>
              </a:defRPr>
            </a:pPr>
            <a:r>
              <a:rPr sz="638" b="1" i="0">
                <a:solidFill>
                  <a:srgbClr val="68748A"/>
                </a:solidFill>
              </a:rPr>
              <a:t>JULIANO MIYAKE · PORTFÓLIO INSTITUCIONAL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31DA13C-2B97-48DB-AB9D-28C42E21C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24625"/>
            <a:ext cx="457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9932F"/>
                </a:solidFill>
              </a:defRPr>
            </a:pPr>
            <a:r>
              <a:rPr sz="750" b="1" i="0">
                <a:solidFill>
                  <a:srgbClr val="C9932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8532950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A57F3B7-13B9-460D-8186-D6CA0FE42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25899F-6D2C-4B0B-A729-7D1845B32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0A1730"/>
                </a:solidFill>
              </a:defRPr>
            </a:pPr>
            <a:r>
              <a:rPr sz="900" b="1" i="0">
                <a:solidFill>
                  <a:srgbClr val="0A1730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7FBD0B-1D49-44AC-81EA-F2A765767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68748A"/>
                </a:solidFill>
              </a:defRPr>
            </a:pPr>
            <a:r>
              <a:rPr sz="675" b="1" i="0">
                <a:solidFill>
                  <a:srgbClr val="68748A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91EFAC-A32F-46E9-B094-1A5FB6289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CAPACIDADE INTEGRADA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238FA-6922-45D8-8E9F-B137F4D82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1047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1730"/>
                </a:solidFill>
              </a:defRPr>
            </a:pPr>
            <a:r>
              <a:rPr sz="3000" b="1" i="0">
                <a:solidFill>
                  <a:srgbClr val="0A1730"/>
                </a:solidFill>
              </a:rPr>
              <a:t>O diferencial não está em uma função isolada.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59F19D-2C08-475F-9A82-8DE83FB38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748A"/>
                </a:solidFill>
              </a:defRPr>
            </a:pPr>
            <a:r>
              <a:rPr sz="1350" b="0" i="0">
                <a:solidFill>
                  <a:srgbClr val="68748A"/>
                </a:solidFill>
              </a:rPr>
              <a:t>Está em compreender como decisões estratégicas atravessam capital, operação, estrutura, sistemas e pessoas.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C14C48-CD5E-4C16-840C-77D766D90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0" cy="-1428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3E3536-B244-4BE5-BC67-8483BA9FC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2458345" cy="-101027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8E9CFB-D42D-4E61-A93D-8FB86022C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3476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323DDC-2D02-4795-AFD6-FD3F76B68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2458345" cy="101027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63DE52-CA78-40F7-ABC2-C0082C960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0" cy="1428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FAA081-95B6-4DA3-9C8B-A69D3E69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-2458345" cy="101027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41E245-CA2B-43AD-840A-D948DC3B1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-3476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0FC637-A9EC-457B-803F-5C5AB6DDB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-2458345" cy="-101027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8D2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B7F88F-752B-4F46-A2C6-76B1958E2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3667125"/>
            <a:ext cx="2381250" cy="1143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0614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91F1F9-3C54-4FAB-A9EC-DF7C65C66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39052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E0B65B"/>
                </a:solidFill>
              </a:defRPr>
            </a:pPr>
            <a:r>
              <a:rPr sz="1500" b="1" i="0">
                <a:solidFill>
                  <a:srgbClr val="E0B65B"/>
                </a:solidFill>
              </a:rPr>
              <a:t>DECISÃO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814C35-B13A-49C3-9AFE-049289D25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053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</a:defRPr>
            </a:pPr>
            <a:r>
              <a:rPr sz="1050" b="1" i="0">
                <a:solidFill>
                  <a:srgbClr val="FFFFFF"/>
                </a:solidFill>
              </a:rPr>
              <a:t>com visão do sistema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AC8A4D-1F8A-45D6-94EA-2D2C4E290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524125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23CCA1-D974-4BB0-BA94-9A789EFCC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62890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Estratégia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E37A86-8302-4CB6-9162-5DD1F2FC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406" y="3026290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A5115F-C510-42A8-92E4-D03135A5D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406" y="313106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Finanças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7450B4-7E89-4530-B9F2-895D292B6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238625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A823A0C-C5A8-41BB-A800-E938DBA59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34340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Operações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0FA8D65-CC07-4D4E-AFFF-40CEFD78C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406" y="5450960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AB77A4-9347-4F1E-BAFF-002A510A3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406" y="555573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Supply chain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04AD16C-90CE-4C97-B2D9-28509F2F2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5953125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C378F33-278D-44E6-A63F-2D4DDC625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605790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Comercial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9609118-C224-42B5-8390-DD4F4A470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844" y="5450960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7FD690-9AE0-4716-9F6F-FCC296897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844" y="555573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Tecnologia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AA9FCE-4FDB-420B-B45A-C8004F10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238625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D4EFC87-8E26-4DCA-977A-010FE4E76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4340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Pessoas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E004559-DD1C-4B02-9DB5-D4CF2750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844" y="3026290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BF8F1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D129D5B-2BBD-49BF-B926-628E0C711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844" y="313106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1730"/>
                </a:solidFill>
              </a:defRPr>
            </a:pPr>
            <a:r>
              <a:rPr sz="1013" b="1" i="0">
                <a:solidFill>
                  <a:srgbClr val="0A1730"/>
                </a:solidFill>
              </a:rPr>
              <a:t>Governança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27E04E4-3FA4-4179-B5DF-B56138CDE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E3D5FF4-2452-43C4-9A06-26B3DB4A3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7620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38" b="1" i="0">
                <a:solidFill>
                  <a:srgbClr val="68748A"/>
                </a:solidFill>
              </a:defRPr>
            </a:pPr>
            <a:r>
              <a:rPr sz="638" b="1" i="0">
                <a:solidFill>
                  <a:srgbClr val="68748A"/>
                </a:solidFill>
              </a:rPr>
              <a:t>JULIANO MIYAKE · PORTFÓLIO INSTITUCIONAL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11358F5-5B2E-4965-BBE1-E7A3B141B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24625"/>
            <a:ext cx="457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9932F"/>
                </a:solidFill>
              </a:defRPr>
            </a:pPr>
            <a:r>
              <a:rPr sz="750" b="1" i="0">
                <a:solidFill>
                  <a:srgbClr val="C9932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91355324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4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EB781C9-6BB4-401C-944C-8A092F36A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A2D6C3-92C3-4210-8221-E14FB525D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ED5D49-DAB8-4464-9917-D52DD0977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C9D1DE"/>
                </a:solidFill>
              </a:defRPr>
            </a:pPr>
            <a:r>
              <a:rPr sz="675" b="1" i="0">
                <a:solidFill>
                  <a:srgbClr val="C9D1DE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944ADC-DB88-41FF-8931-FE84BD830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0B65B"/>
                </a:solidFill>
              </a:defRPr>
            </a:pPr>
            <a:r>
              <a:rPr sz="825" b="1" i="0">
                <a:solidFill>
                  <a:srgbClr val="E0B65B"/>
                </a:solidFill>
              </a:rPr>
              <a:t>CASE EM DESENVOLVIMENTO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C12B71-1748-4606-91E6-ACBB78BA7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33500"/>
            <a:ext cx="4953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75" b="1" i="0">
                <a:solidFill>
                  <a:srgbClr val="FFFFFF"/>
                </a:solidFill>
              </a:defRPr>
            </a:pPr>
            <a:r>
              <a:rPr sz="3375" b="1" i="0">
                <a:solidFill>
                  <a:srgbClr val="FFFFFF"/>
                </a:solidFill>
              </a:rPr>
              <a:t>HSports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90B67E-D600-440C-A830-A545CD208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6000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E0B65B"/>
                </a:solidFill>
              </a:defRPr>
            </a:pPr>
            <a:r>
              <a:rPr sz="1950" b="1" i="0">
                <a:solidFill>
                  <a:srgbClr val="E0B65B"/>
                </a:solidFill>
              </a:rPr>
              <a:t>Transformação empresarial construída dentro da operação.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EF6DAF-E8B7-41A1-98CF-2D4087E79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5238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5D0DD"/>
                </a:solidFill>
              </a:defRPr>
            </a:pPr>
            <a:r>
              <a:rPr sz="1350" b="0" i="0">
                <a:solidFill>
                  <a:srgbClr val="C5D0DD"/>
                </a:solidFill>
              </a:rPr>
              <a:t>Uma agenda integrada para preparar a empresa para crescer com estrutura, informação e governança.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C55DE3-2121-412D-93DF-C4E3273B7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 b="1" i="0">
                <a:solidFill>
                  <a:srgbClr val="FFFFFF"/>
                </a:solidFill>
              </a:defRPr>
            </a:pPr>
            <a:r>
              <a:rPr sz="1088" b="1" i="0">
                <a:solidFill>
                  <a:srgbClr val="FFFFFF"/>
                </a:solidFill>
              </a:rPr>
              <a:t>—  Arquitetura organizacional e societária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56038F-2C04-4A44-B0B1-BB0AA3DB8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76725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 b="0" i="0">
                <a:solidFill>
                  <a:srgbClr val="C5D0DD"/>
                </a:solidFill>
              </a:defRPr>
            </a:pPr>
            <a:r>
              <a:rPr sz="1088" b="0" i="0">
                <a:solidFill>
                  <a:srgbClr val="C5D0DD"/>
                </a:solidFill>
              </a:rPr>
              <a:t>—  Processo comercial e design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A270A6-48D9-40DB-93C0-83C3899B5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01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 b="0" i="0">
                <a:solidFill>
                  <a:srgbClr val="C5D0DD"/>
                </a:solidFill>
              </a:defRPr>
            </a:pPr>
            <a:r>
              <a:rPr sz="1088" b="0" i="0">
                <a:solidFill>
                  <a:srgbClr val="C5D0DD"/>
                </a:solidFill>
              </a:rPr>
              <a:t>—  Estoque, logística e expedição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ED56B5-C940-4646-AFF3-8691FBAD0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43475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 b="0" i="0">
                <a:solidFill>
                  <a:srgbClr val="C5D0DD"/>
                </a:solidFill>
              </a:defRPr>
            </a:pPr>
            <a:r>
              <a:rPr sz="1088" b="0" i="0">
                <a:solidFill>
                  <a:srgbClr val="C5D0DD"/>
                </a:solidFill>
              </a:rPr>
              <a:t>—  ERP, rede e arquitetura da informação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369157-C4C4-4494-8C03-494C7ED0D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768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 b="0" i="0">
                <a:solidFill>
                  <a:srgbClr val="C5D0DD"/>
                </a:solidFill>
              </a:defRPr>
            </a:pPr>
            <a:r>
              <a:rPr sz="1088" b="0" i="0">
                <a:solidFill>
                  <a:srgbClr val="C5D0DD"/>
                </a:solidFill>
              </a:rPr>
              <a:t>—  Projeto de galpão e governança de execução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DFA5E0-CF65-4A02-805B-A9AA0092A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047750"/>
            <a:ext cx="4838700" cy="4324350"/>
          </a:xfrm>
          <a:prstGeom xmlns:a="http://schemas.openxmlformats.org/drawingml/2006/main" prst="roundRect">
            <a:avLst>
              <a:gd name="adj" fmla="val 3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41f01320f14aa5"/>
          <a:stretch xmlns:a="http://schemas.openxmlformats.org/drawingml/2006/main"/>
        </p:blipFill>
        <p:spPr>
          <a:xfrm xmlns:a="http://schemas.openxmlformats.org/drawingml/2006/main">
            <a:off x="6838950" y="1711325"/>
            <a:ext cx="4495800" cy="299720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6FA1AF-A9EB-4203-AF92-9A9CC22C0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81650"/>
            <a:ext cx="4838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38" b="0" i="1">
                <a:solidFill>
                  <a:srgbClr val="91A4BB"/>
                </a:solidFill>
              </a:defRPr>
            </a:pPr>
            <a:r>
              <a:rPr sz="938" b="0" i="1">
                <a:solidFill>
                  <a:srgbClr val="91A4BB"/>
                </a:solidFill>
              </a:rPr>
              <a:t>Resultados serão comunicados à medida que a implantação produzir evidências consolidadas.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4CEFDC-5082-4F9E-B7B2-B4CA8BC19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7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1479AF-DA7D-477F-A252-F941E5163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7620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38" b="1" i="0">
                <a:solidFill>
                  <a:srgbClr val="AAB7C9"/>
                </a:solidFill>
              </a:defRPr>
            </a:pPr>
            <a:r>
              <a:rPr sz="638" b="1" i="0">
                <a:solidFill>
                  <a:srgbClr val="AAB7C9"/>
                </a:solidFill>
              </a:rPr>
              <a:t>JULIANO MIYAKE · PORTFÓLIO INSTITUCIONAL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1E73F1-EA74-4295-8130-F57E6A7ED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24625"/>
            <a:ext cx="457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E0B65B"/>
                </a:solidFill>
              </a:defRPr>
            </a:pPr>
            <a:r>
              <a:rPr sz="750" b="1" i="0">
                <a:solidFill>
                  <a:srgbClr val="E0B65B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610575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8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57C5303-4A47-41C0-A859-89DE221E1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CCF469-1424-4BBB-A01B-A412DEA37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0A1730"/>
                </a:solidFill>
              </a:defRPr>
            </a:pPr>
            <a:r>
              <a:rPr sz="900" b="1" i="0">
                <a:solidFill>
                  <a:srgbClr val="0A1730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D3CC7C-4C4D-4F55-92D9-DC1D0AADC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68748A"/>
                </a:solidFill>
              </a:defRPr>
            </a:pPr>
            <a:r>
              <a:rPr sz="675" b="1" i="0">
                <a:solidFill>
                  <a:srgbClr val="68748A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678724-084B-43D0-9851-11F2B1B2B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MÉTODO PRÓPRIO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2C4F73-6BA4-4299-B7A3-7192D32F1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1047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1730"/>
                </a:solidFill>
              </a:defRPr>
            </a:pPr>
            <a:r>
              <a:rPr sz="3000" b="1" i="0">
                <a:solidFill>
                  <a:srgbClr val="0A1730"/>
                </a:solidFill>
              </a:rPr>
              <a:t>EDIFICA organiza a transformação em sete movimentos.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D5190A-33FB-4FC9-AB3B-62F3831E7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748A"/>
                </a:solidFill>
              </a:defRPr>
            </a:pPr>
            <a:r>
              <a:rPr sz="1350" b="0" i="0">
                <a:solidFill>
                  <a:srgbClr val="68748A"/>
                </a:solidFill>
              </a:rPr>
              <a:t>Uma jornada única entre compreensão, direção, fundamentos, implantação e avanço sustentável.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A98F6A-1B93-49C3-95B9-16C0D82A0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19550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EAE6DF-A52D-47B6-800E-C140786F2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019550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6C1E63-EE0F-4BA6-ABC4-6C1896821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019550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15586D-D574-4876-BDDD-D16CE833B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19550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442FB9-0D95-43B9-B0B3-A063320C9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019550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B5FD09-0A6F-424E-AB5B-748897316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019550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8078D0-3B44-4DBD-AD03-02552CC2B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766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9932F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7E3BC0-B0A6-4C68-99A7-E0841A57C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38575"/>
            <a:ext cx="685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6142F"/>
                </a:solidFill>
              </a:defRPr>
            </a:pPr>
            <a:r>
              <a:rPr sz="1875" b="1" i="0">
                <a:solidFill>
                  <a:srgbClr val="06142F"/>
                </a:solidFill>
              </a:rPr>
              <a:t>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9D048E-C9D2-4750-BEA3-A6545DBB2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529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0A1730"/>
                </a:solidFill>
              </a:defRPr>
            </a:pPr>
            <a:r>
              <a:rPr sz="975" b="1" i="0">
                <a:solidFill>
                  <a:srgbClr val="0A1730"/>
                </a:solidFill>
              </a:rPr>
              <a:t>Escuta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DBDF43-BD97-4911-A39C-A709FBD25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6766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42F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622907-C1A5-446E-A7F6-7DF8A269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838575"/>
            <a:ext cx="685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E0B65B"/>
                </a:solidFill>
              </a:defRPr>
            </a:pPr>
            <a:r>
              <a:rPr sz="1875" b="1" i="0">
                <a:solidFill>
                  <a:srgbClr val="E0B65B"/>
                </a:solidFill>
              </a:rPr>
              <a:t>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625135-E14C-4939-86AC-D70D2C6CD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5529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0A1730"/>
                </a:solidFill>
              </a:defRPr>
            </a:pPr>
            <a:r>
              <a:rPr sz="975" b="1" i="0">
                <a:solidFill>
                  <a:srgbClr val="0A1730"/>
                </a:solidFill>
              </a:rPr>
              <a:t>Diagnóstico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3E692E-EA21-460C-BF74-DAA24AE19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6766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42F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D4DA35-5989-4828-8AC8-FFD15FC9D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838575"/>
            <a:ext cx="685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E0B65B"/>
                </a:solidFill>
              </a:defRPr>
            </a:pPr>
            <a:r>
              <a:rPr sz="1875" b="1" i="0">
                <a:solidFill>
                  <a:srgbClr val="E0B65B"/>
                </a:solidFill>
              </a:rPr>
              <a:t>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F0EB9B-AF67-461E-961F-EBC69124F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5529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0A1730"/>
                </a:solidFill>
              </a:defRPr>
            </a:pPr>
            <a:r>
              <a:rPr sz="975" b="1" i="0">
                <a:solidFill>
                  <a:srgbClr val="0A1730"/>
                </a:solidFill>
              </a:rPr>
              <a:t>Direção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40C72B-2454-4A4F-B70A-FFF790A35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6766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42F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D763FF0-3DE6-48A2-A056-AABDE425D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38575"/>
            <a:ext cx="685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E0B65B"/>
                </a:solidFill>
              </a:defRPr>
            </a:pPr>
            <a:r>
              <a:rPr sz="1875" b="1" i="0">
                <a:solidFill>
                  <a:srgbClr val="E0B65B"/>
                </a:solidFill>
              </a:rPr>
              <a:t>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9577971-5359-4591-A53D-232C46414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5529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0A1730"/>
                </a:solidFill>
              </a:defRPr>
            </a:pPr>
            <a:r>
              <a:rPr sz="975" b="1" i="0">
                <a:solidFill>
                  <a:srgbClr val="0A1730"/>
                </a:solidFill>
              </a:rPr>
              <a:t>Fundamentos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167C3E-BE84-485E-A4B9-66456C118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766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42F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CA44EB3-D977-42C1-BB08-0CCFD14BE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838575"/>
            <a:ext cx="685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E0B65B"/>
                </a:solidFill>
              </a:defRPr>
            </a:pPr>
            <a:r>
              <a:rPr sz="1875" b="1" i="0">
                <a:solidFill>
                  <a:srgbClr val="E0B65B"/>
                </a:solidFill>
              </a:rPr>
              <a:t>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8054CB7-30B6-4F08-B7B3-54398FB7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5529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0A1730"/>
                </a:solidFill>
              </a:defRPr>
            </a:pPr>
            <a:r>
              <a:rPr sz="975" b="1" i="0">
                <a:solidFill>
                  <a:srgbClr val="0A1730"/>
                </a:solidFill>
              </a:rPr>
              <a:t>Implantação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75B6C61-261D-4ADE-940D-C213C7220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6766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42F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568C3CB-9ED2-4C12-B762-1EF6427F7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838575"/>
            <a:ext cx="685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E0B65B"/>
                </a:solidFill>
              </a:defRPr>
            </a:pPr>
            <a:r>
              <a:rPr sz="1875" b="1" i="0">
                <a:solidFill>
                  <a:srgbClr val="E0B65B"/>
                </a:solidFill>
              </a:rPr>
              <a:t>C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FBD1E77-06BD-4E6C-9936-E6B2D0E8D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529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0A1730"/>
                </a:solidFill>
              </a:defRPr>
            </a:pPr>
            <a:r>
              <a:rPr sz="975" b="1" i="0">
                <a:solidFill>
                  <a:srgbClr val="0A1730"/>
                </a:solidFill>
              </a:rPr>
              <a:t>Controle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03B4366-AA81-4943-A14F-F6C1EB05A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6766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9932F"/>
          </a:solidFill>
          <a:ln xmlns:a="http://schemas.openxmlformats.org/drawingml/2006/main" w="9525">
            <a:solidFill>
              <a:srgbClr val="C9932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97DDE4-8DC5-45AB-903D-10DD6C289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838575"/>
            <a:ext cx="685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6142F"/>
                </a:solidFill>
              </a:defRPr>
            </a:pPr>
            <a:r>
              <a:rPr sz="1875" b="1" i="0">
                <a:solidFill>
                  <a:srgbClr val="06142F"/>
                </a:solidFill>
              </a:rPr>
              <a:t>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5805C60-F7AC-4B65-B87C-4CD581D52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5529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0A1730"/>
                </a:solidFill>
              </a:defRPr>
            </a:pPr>
            <a:r>
              <a:rPr sz="975" b="1" i="0">
                <a:solidFill>
                  <a:srgbClr val="0A1730"/>
                </a:solidFill>
              </a:rPr>
              <a:t>Avanço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8BFF22A-5B58-4501-8990-22ED24EA3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10200"/>
            <a:ext cx="933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725" b="0" i="1">
                <a:solidFill>
                  <a:srgbClr val="C9932F"/>
                </a:solidFill>
              </a:defRPr>
            </a:pPr>
            <a:r>
              <a:rPr sz="1725" b="0" i="1">
                <a:solidFill>
                  <a:srgbClr val="C9932F"/>
                </a:solidFill>
              </a:rPr>
              <a:t>O método começa pela empresa que existe — e constrói a empresa que precisa existir.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1066AC5-F4DD-4940-A2DB-8029AC262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90504E1-711B-4973-BF8C-933C34BD6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7620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38" b="1" i="0">
                <a:solidFill>
                  <a:srgbClr val="68748A"/>
                </a:solidFill>
              </a:defRPr>
            </a:pPr>
            <a:r>
              <a:rPr sz="638" b="1" i="0">
                <a:solidFill>
                  <a:srgbClr val="68748A"/>
                </a:solidFill>
              </a:rPr>
              <a:t>JULIANO MIYAKE · PORTFÓLIO INSTITUCIONAL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D9001C0-7AAB-4EAD-BEBF-AD46BBBA3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24625"/>
            <a:ext cx="457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9932F"/>
                </a:solidFill>
              </a:defRPr>
            </a:pPr>
            <a:r>
              <a:rPr sz="750" b="1" i="0">
                <a:solidFill>
                  <a:srgbClr val="C9932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5070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3834175-903A-4D03-94D3-8DA72AB53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86FB5C-7B6B-4A24-9B98-D2BA8D834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0A1730"/>
                </a:solidFill>
              </a:defRPr>
            </a:pPr>
            <a:r>
              <a:rPr sz="900" b="1" i="0">
                <a:solidFill>
                  <a:srgbClr val="0A1730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110E3C-9FFB-4769-A1E3-BE2E37660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68748A"/>
                </a:solidFill>
              </a:defRPr>
            </a:pPr>
            <a:r>
              <a:rPr sz="675" b="1" i="0">
                <a:solidFill>
                  <a:srgbClr val="68748A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767103-93F8-4A63-933A-361FA0474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O QUE PERMANECE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8688E7-64D6-4F9A-948D-B99C7A934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1047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1730"/>
                </a:solidFill>
              </a:defRPr>
            </a:pPr>
            <a:r>
              <a:rPr sz="3000" b="1" i="0">
                <a:solidFill>
                  <a:srgbClr val="0A1730"/>
                </a:solidFill>
              </a:rPr>
              <a:t>Cada intervenção deve aumentar a capacidade da empresa.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98516C-8DE1-4A8D-BEF8-C398E166F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748A"/>
                </a:solidFill>
              </a:defRPr>
            </a:pPr>
            <a:r>
              <a:rPr sz="1350" b="0" i="0">
                <a:solidFill>
                  <a:srgbClr val="68748A"/>
                </a:solidFill>
              </a:rPr>
              <a:t>Documentos são meios. O objetivo é deixar direção, estrutura, execução e autonomia.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981239-EFD4-427F-BF80-E2C488427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5AEBEF-775C-44FC-9108-721E5A5E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099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A1730"/>
                </a:solidFill>
              </a:defRPr>
            </a:pPr>
            <a:r>
              <a:rPr sz="1650" b="1" i="0">
                <a:solidFill>
                  <a:srgbClr val="0A1730"/>
                </a:solidFill>
              </a:rPr>
              <a:t>Direção executiva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F6E18C-C87D-4297-91A9-DFCECED6C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48050"/>
            <a:ext cx="428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8748A"/>
                </a:solidFill>
              </a:defRPr>
            </a:pPr>
            <a:r>
              <a:rPr sz="1125" b="0" i="0">
                <a:solidFill>
                  <a:srgbClr val="68748A"/>
                </a:solidFill>
              </a:rPr>
              <a:t>Prioridades, critérios de decisão, riscos e agenda comum.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E1B951-503C-4B15-A3BB-71DF4A12B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114800"/>
            <a:ext cx="4191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FDF7BA-902F-49A3-95E6-5E78B3784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480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1731B6-3A49-46FD-9AE8-31C8BAF6C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099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A1730"/>
                </a:solidFill>
              </a:defRPr>
            </a:pPr>
            <a:r>
              <a:rPr sz="1650" b="1" i="0">
                <a:solidFill>
                  <a:srgbClr val="0A1730"/>
                </a:solidFill>
              </a:rPr>
              <a:t>Arquitetura de gestão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F1D893-6DF2-4B8B-9A51-59944F985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448050"/>
            <a:ext cx="428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8748A"/>
                </a:solidFill>
              </a:defRPr>
            </a:pPr>
            <a:r>
              <a:rPr sz="1125" b="0" i="0">
                <a:solidFill>
                  <a:srgbClr val="68748A"/>
                </a:solidFill>
              </a:rPr>
              <a:t>Papéis, processos, políticas, indicadores e sistemas.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8034F9-149E-4B99-95AA-6D25BF783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114800"/>
            <a:ext cx="4191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ACEC54-FA47-4EB1-BAAE-005716F07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291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40872F-46E0-47AD-937F-C01D0AC4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A1730"/>
                </a:solidFill>
              </a:defRPr>
            </a:pPr>
            <a:r>
              <a:rPr sz="1650" b="1" i="0">
                <a:solidFill>
                  <a:srgbClr val="0A1730"/>
                </a:solidFill>
              </a:rPr>
              <a:t>Governança de execução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948769-19D9-4B9E-8E0A-1BBB84229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829175"/>
            <a:ext cx="428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8748A"/>
                </a:solidFill>
              </a:defRPr>
            </a:pPr>
            <a:r>
              <a:rPr sz="1125" b="0" i="0">
                <a:solidFill>
                  <a:srgbClr val="68748A"/>
                </a:solidFill>
              </a:rPr>
              <a:t>Responsáveis, prazos, rituais, evidências e correção de rota.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4B1B68-20BB-4370-B3A4-9514610E5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495925"/>
            <a:ext cx="4191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536085-4D72-4113-AC30-0E9745D25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291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9FC4B89-56B0-4475-BB4A-DA3BBE4BE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91025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A1730"/>
                </a:solidFill>
              </a:defRPr>
            </a:pPr>
            <a:r>
              <a:rPr sz="1650" b="1" i="0">
                <a:solidFill>
                  <a:srgbClr val="0A1730"/>
                </a:solidFill>
              </a:rPr>
              <a:t>Memória decisória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22B7F3-6898-44F5-9B0A-82974D7FC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829175"/>
            <a:ext cx="428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8748A"/>
                </a:solidFill>
              </a:defRPr>
            </a:pPr>
            <a:r>
              <a:rPr sz="1125" b="0" i="0">
                <a:solidFill>
                  <a:srgbClr val="68748A"/>
                </a:solidFill>
              </a:rPr>
              <a:t>Registros, aprendizados, playbooks e menor dependência de improviso.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930B6E5-2B7A-4DD4-902F-297DD0EDB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495925"/>
            <a:ext cx="4191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6BE40B-CEAC-49E6-B085-5DA24177F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81650"/>
            <a:ext cx="10820400" cy="4572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0614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5E1380C-CFD9-4DC7-82FD-A838BA7D4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715000"/>
            <a:ext cx="1019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O trabalho ganha valor permanente quando continua gerando resultado sem depender de quem o iniciou.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9D38B9-293A-4E04-9C19-0ACCC97E2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2C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A46FE9-9857-4077-AC51-74D63CC43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7620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38" b="1" i="0">
                <a:solidFill>
                  <a:srgbClr val="68748A"/>
                </a:solidFill>
              </a:defRPr>
            </a:pPr>
            <a:r>
              <a:rPr sz="638" b="1" i="0">
                <a:solidFill>
                  <a:srgbClr val="68748A"/>
                </a:solidFill>
              </a:rPr>
              <a:t>JULIANO MIYAKE · PORTFÓLIO INSTITUCIONAL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02E57E0-83F5-4A60-9E1D-29376912B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24625"/>
            <a:ext cx="457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9932F"/>
                </a:solidFill>
              </a:defRPr>
            </a:pPr>
            <a:r>
              <a:rPr sz="750" b="1" i="0">
                <a:solidFill>
                  <a:srgbClr val="C9932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122394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4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5D79234-F27C-4C2E-B31E-3C0BD4190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3782AA-8426-40D0-A2C9-D6586573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B3896E-71A1-4460-ACA5-F89FFCB6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C9D1DE"/>
                </a:solidFill>
              </a:defRPr>
            </a:pPr>
            <a:r>
              <a:rPr sz="675" b="1" i="0">
                <a:solidFill>
                  <a:srgbClr val="C9D1DE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87C445-830C-4594-9D07-5499F7025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9932F"/>
                </a:solidFill>
              </a:defRPr>
            </a:pPr>
            <a:r>
              <a:rPr sz="825" b="1" i="0">
                <a:solidFill>
                  <a:srgbClr val="C9932F"/>
                </a:solidFill>
              </a:rPr>
              <a:t>FORMA DE ATUAÇÃO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AF64CA-3801-4F37-8316-4559D8D29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1047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Do conselho à operação, sem perder a visão do todo.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3FAE92-AC3D-41DB-9569-F52424B6D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9D3E0"/>
                </a:solidFill>
              </a:defRPr>
            </a:pPr>
            <a:r>
              <a:rPr sz="1350" b="0" i="0">
                <a:solidFill>
                  <a:srgbClr val="C9D3E0"/>
                </a:solidFill>
              </a:rPr>
              <a:t>O formato acompanha o desafio, a urgência e a capacidade interna da organização.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996D7D-9E3B-4130-A2DC-11161BEAE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0B65B"/>
                </a:solidFill>
              </a:defRPr>
            </a:pPr>
            <a:r>
              <a:rPr sz="825" b="1" i="0">
                <a:solidFill>
                  <a:srgbClr val="E0B65B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368B3D-DB64-4371-BFB2-4734F5221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952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Conselho consultivo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09BECC-65AE-4F09-A2AC-23F3E17E2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19600"/>
            <a:ext cx="2905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9C402E-DDD7-4130-A119-917135FFB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295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BBC8D6"/>
                </a:solidFill>
              </a:defRPr>
            </a:pPr>
            <a:r>
              <a:rPr sz="1125" b="0" i="0">
                <a:solidFill>
                  <a:srgbClr val="BBC8D6"/>
                </a:solidFill>
              </a:rPr>
              <a:t>Decisões críticas, governança, riscos, performance e continuidade.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BF943B-3461-4BA9-8736-4EB36AD3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2861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0B65B"/>
                </a:solidFill>
              </a:defRPr>
            </a:pPr>
            <a:r>
              <a:rPr sz="825" b="1" i="0">
                <a:solidFill>
                  <a:srgbClr val="E0B65B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5C05BD-5831-41CA-9F49-7DFC9B65A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14750"/>
            <a:ext cx="2952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Transformação empresarial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81E636-FD98-4B09-8CBF-B9E3435AF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419600"/>
            <a:ext cx="2905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E2C1DE-23B9-4A42-93B7-F63B7976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686300"/>
            <a:ext cx="295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BBC8D6"/>
                </a:solidFill>
              </a:defRPr>
            </a:pPr>
            <a:r>
              <a:rPr sz="1125" b="0" i="0">
                <a:solidFill>
                  <a:srgbClr val="BBC8D6"/>
                </a:solidFill>
              </a:rPr>
              <a:t>Diagnóstico, arquitetura, implantação e governança de múltiplas frentes.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684C1F-4173-4079-A981-5384E4A8C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861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0B65B"/>
                </a:solidFill>
              </a:defRPr>
            </a:pPr>
            <a:r>
              <a:rPr sz="825" b="1" i="0">
                <a:solidFill>
                  <a:srgbClr val="E0B65B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1B27E3B-07CF-431F-9A69-67821AEEC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714750"/>
            <a:ext cx="2952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Projetos estratégicos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7ACE01-3C98-42DE-903B-98120AE9F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419600"/>
            <a:ext cx="2905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811C53-10D7-4F9D-89DE-9E596A93C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686300"/>
            <a:ext cx="295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BBC8D6"/>
                </a:solidFill>
              </a:defRPr>
            </a:pPr>
            <a:r>
              <a:rPr sz="1125" b="0" i="0">
                <a:solidFill>
                  <a:srgbClr val="BBC8D6"/>
                </a:solidFill>
              </a:rPr>
              <a:t>Expansão, reestruturação, sistemas e iniciativas prioritárias do CEO.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761056-715E-48BB-883A-8DB930E1F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 i="1">
                <a:solidFill>
                  <a:srgbClr val="E0B65B"/>
                </a:solidFill>
              </a:defRPr>
            </a:pPr>
            <a:r>
              <a:rPr sz="1425" b="0" i="1">
                <a:solidFill>
                  <a:srgbClr val="E0B65B"/>
                </a:solidFill>
              </a:rPr>
              <a:t>Entender antes de propor. Integrar antes de otimizar. Acompanhar até transformar.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D02C20-7131-4856-8934-8C3456D58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7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ADF585-1F83-4E85-8E57-B3DDDF04C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7620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38" b="1" i="0">
                <a:solidFill>
                  <a:srgbClr val="AAB7C9"/>
                </a:solidFill>
              </a:defRPr>
            </a:pPr>
            <a:r>
              <a:rPr sz="638" b="1" i="0">
                <a:solidFill>
                  <a:srgbClr val="AAB7C9"/>
                </a:solidFill>
              </a:rPr>
              <a:t>JULIANO MIYAKE · PORTFÓLIO INSTITUCIONAL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458D9F4-997B-402C-9F4E-A65E04B36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24625"/>
            <a:ext cx="457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E0B65B"/>
                </a:solidFill>
              </a:defRPr>
            </a:pPr>
            <a:r>
              <a:rPr sz="750" b="1" i="0">
                <a:solidFill>
                  <a:srgbClr val="E0B65B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4034477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308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CAE4970-97AE-48C6-9AD8-CBB180549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E0B65B"/>
                </a:solidFill>
              </a:defRPr>
            </a:pPr>
            <a:r>
              <a:rPr sz="2175" b="0" i="0">
                <a:solidFill>
                  <a:srgbClr val="E0B65B"/>
                </a:solidFill>
              </a:rPr>
              <a:t>JM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EA1810-4713-41F9-B06A-27FD19C29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19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JULIANO MIYAKE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62FE8A-BF5F-4A70-8323-1495F9748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2925"/>
            <a:ext cx="2667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C9D1DE"/>
                </a:solidFill>
              </a:defRPr>
            </a:pPr>
            <a:r>
              <a:rPr sz="675" b="1" i="0">
                <a:solidFill>
                  <a:srgbClr val="C9D1DE"/>
                </a:solidFill>
              </a:rPr>
              <a:t>GESTÃO · ESTRATÉGIA · RESULTADOS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77D18A-BD5B-4608-860B-185769ABC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0B65B"/>
                </a:solidFill>
              </a:defRPr>
            </a:pPr>
            <a:r>
              <a:rPr sz="825" b="1" i="0">
                <a:solidFill>
                  <a:srgbClr val="E0B65B"/>
                </a:solidFill>
              </a:rPr>
              <a:t>PRÓXIMO CICLO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BC1619-1926-4EE3-8472-C79B00656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62150"/>
            <a:ext cx="723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A experiência organiza o passado.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D60A3A-2007-4AE2-AF35-F0B2640B8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7524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0" i="1">
                <a:solidFill>
                  <a:srgbClr val="E0B65B"/>
                </a:solidFill>
              </a:defRPr>
            </a:pPr>
            <a:r>
              <a:rPr sz="3225" b="0" i="1">
                <a:solidFill>
                  <a:srgbClr val="E0B65B"/>
                </a:solidFill>
              </a:rPr>
              <a:t>A estratégia constrói o próximo ciclo.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D6A08F-4A1E-4DEE-B460-DB272370C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685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C5CFDC"/>
                </a:solidFill>
              </a:defRPr>
            </a:pPr>
            <a:r>
              <a:rPr sz="1425" b="0" i="0">
                <a:solidFill>
                  <a:srgbClr val="C5CFDC"/>
                </a:solidFill>
              </a:rPr>
              <a:t>Uma conversa executiva para compreender o momento, organizar prioridades e avaliar a arquitetura necessária para avançar.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86333D-689A-4CFB-BC40-554401A89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0B65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D96D51-8334-4949-BE2C-1FF31B1F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9112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JULIANO MIYAKE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9CDAEE-08F0-4C0B-A706-390CC09B3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0B65B"/>
                </a:solidFill>
              </a:defRPr>
            </a:pPr>
            <a:r>
              <a:rPr sz="1050" b="1" i="0">
                <a:solidFill>
                  <a:srgbClr val="E0B65B"/>
                </a:solidFill>
              </a:rPr>
              <a:t>(19) 97117-1976  ·  jm@julianomiyake.com.br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9120C8-5E8B-4EE5-A077-B93CFD333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483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9FB0C4"/>
                </a:solidFill>
              </a:defRPr>
            </a:pPr>
            <a:r>
              <a:rPr sz="975" b="1" i="0">
                <a:solidFill>
                  <a:srgbClr val="9FB0C4"/>
                </a:solidFill>
              </a:rPr>
              <a:t>julianomiyake.com.br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DE5880-77FC-4FA2-87BB-7EFB40DBB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352550"/>
            <a:ext cx="0" cy="409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93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733BD4-9359-444D-B371-ACA69CE6C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343150"/>
            <a:ext cx="2381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900" b="0" i="0">
                <a:solidFill>
                  <a:srgbClr val="D9A94D"/>
                </a:solidFill>
              </a:defRPr>
            </a:pPr>
            <a:r>
              <a:rPr sz="6900" b="0" i="0">
                <a:solidFill>
                  <a:srgbClr val="D9A94D"/>
                </a:solidFill>
              </a:rPr>
              <a:t>JM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38D254-FE99-4432-82B2-677FD01CD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0050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8EA0B7"/>
                </a:solidFill>
              </a:defRPr>
            </a:pPr>
            <a:r>
              <a:rPr sz="900" b="1" i="0">
                <a:solidFill>
                  <a:srgbClr val="8EA0B7"/>
                </a:solidFill>
              </a:rPr>
              <a:t>GESTÃO · ESTRATÉGIA</a:t>
            </a:r>
          </a:p>
          <a:p xmlns:a="http://schemas.openxmlformats.org/drawingml/2006/main">
            <a:pPr algn="ctr">
              <a:defRPr sz="900" b="1" i="0">
                <a:solidFill>
                  <a:srgbClr val="8EA0B7"/>
                </a:solidFill>
              </a:defRPr>
            </a:pPr>
            <a:r>
              <a:rPr sz="900" b="1" i="0">
                <a:solidFill>
                  <a:srgbClr val="8EA0B7"/>
                </a:solidFill>
              </a:rPr>
              <a:t>GOVERNANÇA · RESULTADOS</a:t>
            </a:r>
          </a:p>
        </p:txBody>
      </p:sp>
    </p:spTree>
    <p:extLst>
      <p:ext uri="{BB962C8B-B14F-4D97-AF65-F5344CB8AC3E}">
        <p14:creationId xmlns:p14="http://schemas.microsoft.com/office/powerpoint/2010/main" val="127918499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2026-07-15T18:07:55.4890000Z</dcterms:created>
  <dcterms:modified xsi:type="dcterms:W3CDTF">2026-07-15T18:07:55.4890000Z</dcterms:modified>
</coreProperties>
</file>